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0"/>
  </p:handoutMasterIdLst>
  <p:sldIdLst>
    <p:sldId id="256" r:id="rId2"/>
    <p:sldId id="261" r:id="rId3"/>
    <p:sldId id="263" r:id="rId4"/>
    <p:sldId id="264" r:id="rId5"/>
    <p:sldId id="257" r:id="rId6"/>
    <p:sldId id="262" r:id="rId7"/>
    <p:sldId id="265" r:id="rId8"/>
    <p:sldId id="266" r:id="rId9"/>
  </p:sldIdLst>
  <p:sldSz cx="9144000" cy="6858000" type="screen4x3"/>
  <p:notesSz cx="6858000" cy="9945688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67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176F72-AE40-438E-A6C6-9F382F2EAF49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AC85A8-53FF-462B-BC51-F15BA17351D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834339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935D-8963-4825-B6E6-1BBF8A8E59B1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A409-445A-4F7D-B148-27D2B47836C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90439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935D-8963-4825-B6E6-1BBF8A8E59B1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A409-445A-4F7D-B148-27D2B47836C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79946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935D-8963-4825-B6E6-1BBF8A8E59B1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A409-445A-4F7D-B148-27D2B47836C1}" type="slidenum">
              <a:rPr lang="id-ID" smtClean="0"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3099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935D-8963-4825-B6E6-1BBF8A8E59B1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A409-445A-4F7D-B148-27D2B47836C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52526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935D-8963-4825-B6E6-1BBF8A8E59B1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A409-445A-4F7D-B148-27D2B47836C1}" type="slidenum">
              <a:rPr lang="id-ID" smtClean="0"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596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935D-8963-4825-B6E6-1BBF8A8E59B1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A409-445A-4F7D-B148-27D2B47836C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886534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935D-8963-4825-B6E6-1BBF8A8E59B1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A409-445A-4F7D-B148-27D2B47836C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31417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935D-8963-4825-B6E6-1BBF8A8E59B1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A409-445A-4F7D-B148-27D2B47836C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07046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935D-8963-4825-B6E6-1BBF8A8E59B1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A409-445A-4F7D-B148-27D2B47836C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65029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935D-8963-4825-B6E6-1BBF8A8E59B1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A409-445A-4F7D-B148-27D2B47836C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69013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935D-8963-4825-B6E6-1BBF8A8E59B1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A409-445A-4F7D-B148-27D2B47836C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08720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935D-8963-4825-B6E6-1BBF8A8E59B1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A409-445A-4F7D-B148-27D2B47836C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68227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935D-8963-4825-B6E6-1BBF8A8E59B1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A409-445A-4F7D-B148-27D2B47836C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63655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935D-8963-4825-B6E6-1BBF8A8E59B1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A409-445A-4F7D-B148-27D2B47836C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9015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935D-8963-4825-B6E6-1BBF8A8E59B1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A409-445A-4F7D-B148-27D2B47836C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47882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935D-8963-4825-B6E6-1BBF8A8E59B1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A409-445A-4F7D-B148-27D2B47836C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54762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9935D-8963-4825-B6E6-1BBF8A8E59B1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E10A409-445A-4F7D-B148-27D2B47836C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17078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3096344"/>
          </a:xfrm>
        </p:spPr>
        <p:txBody>
          <a:bodyPr>
            <a:normAutofit/>
          </a:bodyPr>
          <a:lstStyle/>
          <a:p>
            <a:pPr algn="ctr"/>
            <a:r>
              <a:rPr lang="id-ID" dirty="0" smtClean="0">
                <a:solidFill>
                  <a:schemeClr val="bg1"/>
                </a:solidFill>
              </a:rPr>
              <a:t>KOMPETISI INOVASI PELAYANAN PUBLIK TAHUN </a:t>
            </a:r>
            <a:r>
              <a:rPr lang="id-ID" dirty="0" smtClean="0">
                <a:solidFill>
                  <a:schemeClr val="bg1"/>
                </a:solidFill>
              </a:rPr>
              <a:t>2019</a:t>
            </a:r>
            <a:endParaRPr lang="id-ID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04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914729" cy="875184"/>
          </a:xfrm>
        </p:spPr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DASAR PELAKSANAAN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28800"/>
            <a:ext cx="7202762" cy="25202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sz="2400" dirty="0">
                <a:solidFill>
                  <a:schemeClr val="tx1"/>
                </a:solidFill>
              </a:rPr>
              <a:t>Peraturan Menteri PANRB Nomor </a:t>
            </a:r>
            <a:r>
              <a:rPr lang="id-ID" sz="2400" dirty="0" smtClean="0">
                <a:solidFill>
                  <a:schemeClr val="tx1"/>
                </a:solidFill>
              </a:rPr>
              <a:t>5 </a:t>
            </a:r>
            <a:r>
              <a:rPr lang="id-ID" sz="2400" dirty="0">
                <a:solidFill>
                  <a:schemeClr val="tx1"/>
                </a:solidFill>
              </a:rPr>
              <a:t>Tahun </a:t>
            </a:r>
            <a:r>
              <a:rPr lang="id-ID" sz="2400" dirty="0" smtClean="0">
                <a:solidFill>
                  <a:schemeClr val="tx1"/>
                </a:solidFill>
              </a:rPr>
              <a:t>2019 </a:t>
            </a:r>
            <a:r>
              <a:rPr lang="id-ID" sz="2400" dirty="0">
                <a:solidFill>
                  <a:schemeClr val="tx1"/>
                </a:solidFill>
              </a:rPr>
              <a:t>tentang </a:t>
            </a:r>
            <a:r>
              <a:rPr lang="it-IT" sz="2400" b="1" dirty="0" smtClean="0"/>
              <a:t>Kompetisi Inovasi Pelayanan Publik </a:t>
            </a:r>
            <a:r>
              <a:rPr lang="id-ID" sz="2400" b="1" dirty="0" smtClean="0"/>
              <a:t>d</a:t>
            </a:r>
            <a:r>
              <a:rPr lang="it-IT" sz="2400" b="1" dirty="0" smtClean="0"/>
              <a:t>i </a:t>
            </a:r>
            <a:r>
              <a:rPr lang="it-IT" sz="2400" b="1" dirty="0" smtClean="0"/>
              <a:t>Lingkungan</a:t>
            </a:r>
            <a:r>
              <a:rPr lang="id-ID" sz="2400" b="1" dirty="0" smtClean="0"/>
              <a:t> </a:t>
            </a:r>
            <a:r>
              <a:rPr lang="sv-SE" sz="2400" b="1" dirty="0" smtClean="0"/>
              <a:t>Kementerian/Lembaga, Pemerintah Daerah, Badan Usaha Milik</a:t>
            </a:r>
            <a:r>
              <a:rPr lang="id-ID" sz="2400" b="1" dirty="0" smtClean="0"/>
              <a:t> Negara, Dan Badan Usaha Milik Daerah Tahun </a:t>
            </a:r>
            <a:r>
              <a:rPr lang="id-ID" sz="2400" b="1" dirty="0" smtClean="0"/>
              <a:t>2019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49312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31168"/>
          </a:xfrm>
        </p:spPr>
        <p:txBody>
          <a:bodyPr>
            <a:normAutofit/>
          </a:bodyPr>
          <a:lstStyle/>
          <a:p>
            <a:r>
              <a:rPr lang="id-ID" sz="2800" dirty="0" smtClean="0">
                <a:solidFill>
                  <a:schemeClr val="tx1"/>
                </a:solidFill>
              </a:rPr>
              <a:t>Apa itu INOVASI PELAYANAN PUBLIK?</a:t>
            </a: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340769"/>
            <a:ext cx="7418785" cy="3240360"/>
          </a:xfrm>
        </p:spPr>
        <p:txBody>
          <a:bodyPr>
            <a:noAutofit/>
          </a:bodyPr>
          <a:lstStyle/>
          <a:p>
            <a:pPr marL="1171575" indent="-1171575" algn="just">
              <a:buNone/>
            </a:pPr>
            <a:r>
              <a:rPr lang="id-ID" sz="2800" dirty="0" smtClean="0">
                <a:solidFill>
                  <a:srgbClr val="FF0000"/>
                </a:solidFill>
              </a:rPr>
              <a:t>adalah</a:t>
            </a:r>
            <a:r>
              <a:rPr lang="id-ID" sz="2800" dirty="0" smtClean="0"/>
              <a:t> </a:t>
            </a:r>
            <a:r>
              <a:rPr lang="id-ID" sz="2800" dirty="0"/>
              <a:t>terobosan jenis pelayanan publik baik </a:t>
            </a:r>
            <a:r>
              <a:rPr lang="id-ID" sz="2800" dirty="0" smtClean="0"/>
              <a:t>yang merupakan </a:t>
            </a:r>
            <a:r>
              <a:rPr lang="id-ID" sz="2800" dirty="0"/>
              <a:t>gagasan/ide kreatif orisinal </a:t>
            </a:r>
            <a:r>
              <a:rPr lang="id-ID" sz="2800" dirty="0" smtClean="0"/>
              <a:t>dan/atau adaptasi/modifikasi </a:t>
            </a:r>
            <a:r>
              <a:rPr lang="id-ID" sz="2800" dirty="0"/>
              <a:t>yang memberikan manfaat </a:t>
            </a:r>
            <a:r>
              <a:rPr lang="id-ID" sz="2800" dirty="0" smtClean="0"/>
              <a:t>bagi masyarakat</a:t>
            </a:r>
            <a:r>
              <a:rPr lang="id-ID" sz="2800" dirty="0"/>
              <a:t>, baik secara langsung maupun tidak langsung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238935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32656"/>
            <a:ext cx="6347713" cy="731168"/>
          </a:xfrm>
        </p:spPr>
        <p:txBody>
          <a:bodyPr/>
          <a:lstStyle/>
          <a:p>
            <a:r>
              <a:rPr lang="id-ID" dirty="0" smtClean="0">
                <a:solidFill>
                  <a:srgbClr val="002060"/>
                </a:solidFill>
              </a:rPr>
              <a:t>TUJUAN</a:t>
            </a:r>
            <a:r>
              <a:rPr lang="id-ID" dirty="0" smtClean="0"/>
              <a:t> </a:t>
            </a:r>
            <a:endParaRPr lang="id-ID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7930D5B-1014-4195-9B51-DEAA9838F97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19894" y="908720"/>
            <a:ext cx="805656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Tx/>
              <a:buFont typeface="+mj-lt"/>
              <a:buAutoNum type="arabicPeriod"/>
              <a:tabLst>
                <a:tab pos="2290763" algn="l"/>
              </a:tabLst>
            </a:pPr>
            <a:r>
              <a:rPr lang="id-ID" sz="2400" dirty="0">
                <a:solidFill>
                  <a:srgbClr val="282828"/>
                </a:solidFill>
                <a:latin typeface="Raleway" panose="020B0003030101060003" pitchFamily="34" charset="0"/>
              </a:rPr>
              <a:t>Menjaring, mendokumentasikan, mendiseminasikan, dan mempromosikan inovasi sebagai upaya percepatan peningkatan kualitas pelayanan publik;</a:t>
            </a:r>
            <a:endParaRPr lang="en-US" sz="2400" dirty="0">
              <a:solidFill>
                <a:srgbClr val="282828"/>
              </a:solidFill>
              <a:latin typeface="Raleway" panose="020B0003030101060003" pitchFamily="34" charset="0"/>
            </a:endParaRPr>
          </a:p>
          <a:p>
            <a:pPr marL="457200" indent="-457200">
              <a:buClrTx/>
              <a:buFont typeface="+mj-lt"/>
              <a:buAutoNum type="arabicPeriod"/>
              <a:tabLst>
                <a:tab pos="2290763" algn="l"/>
              </a:tabLst>
            </a:pPr>
            <a:r>
              <a:rPr lang="id-ID" sz="2400" dirty="0" smtClean="0">
                <a:solidFill>
                  <a:srgbClr val="282828"/>
                </a:solidFill>
                <a:latin typeface="Raleway" panose="020B0003030101060003" pitchFamily="34" charset="0"/>
              </a:rPr>
              <a:t>Memberikan </a:t>
            </a:r>
            <a:r>
              <a:rPr lang="id-ID" sz="2400" dirty="0">
                <a:solidFill>
                  <a:srgbClr val="282828"/>
                </a:solidFill>
                <a:latin typeface="Raleway" panose="020B0003030101060003" pitchFamily="34" charset="0"/>
              </a:rPr>
              <a:t>apresiasi dan penghargaan bagi penyelenggara pelayanan publik yang inovasinya ditetapkan sebagai Top Inovasi Pelayanan Publik;</a:t>
            </a:r>
            <a:endParaRPr lang="en-US" sz="2400" dirty="0">
              <a:solidFill>
                <a:srgbClr val="282828"/>
              </a:solidFill>
              <a:latin typeface="Raleway" panose="020B0003030101060003" pitchFamily="34" charset="0"/>
            </a:endParaRPr>
          </a:p>
          <a:p>
            <a:pPr marL="457200" indent="-457200">
              <a:buClrTx/>
              <a:buFont typeface="+mj-lt"/>
              <a:buAutoNum type="arabicPeriod"/>
              <a:tabLst>
                <a:tab pos="2290763" algn="l"/>
              </a:tabLst>
            </a:pPr>
            <a:r>
              <a:rPr lang="id-ID" sz="2400" dirty="0" smtClean="0">
                <a:solidFill>
                  <a:srgbClr val="282828"/>
                </a:solidFill>
                <a:latin typeface="Raleway" panose="020B0003030101060003" pitchFamily="34" charset="0"/>
              </a:rPr>
              <a:t>Memotivasi </a:t>
            </a:r>
            <a:r>
              <a:rPr lang="id-ID" sz="2400" dirty="0">
                <a:solidFill>
                  <a:srgbClr val="282828"/>
                </a:solidFill>
                <a:latin typeface="Raleway" panose="020B0003030101060003" pitchFamily="34" charset="0"/>
              </a:rPr>
              <a:t>penyelenggara pelayanan publik untuk meningkatkan inovasi dan profesionalisme dalam pemberian pelayanan publik;</a:t>
            </a:r>
            <a:endParaRPr lang="en-US" sz="2400" dirty="0">
              <a:solidFill>
                <a:srgbClr val="282828"/>
              </a:solidFill>
              <a:latin typeface="Raleway" panose="020B0003030101060003" pitchFamily="34" charset="0"/>
            </a:endParaRPr>
          </a:p>
          <a:p>
            <a:pPr marL="457200" indent="-457200">
              <a:buClrTx/>
              <a:buFont typeface="+mj-lt"/>
              <a:buAutoNum type="arabicPeriod"/>
              <a:tabLst>
                <a:tab pos="2290763" algn="l"/>
              </a:tabLst>
            </a:pPr>
            <a:r>
              <a:rPr lang="id-ID" sz="2400" dirty="0" smtClean="0">
                <a:solidFill>
                  <a:srgbClr val="282828"/>
                </a:solidFill>
                <a:latin typeface="Raleway" panose="020B0003030101060003" pitchFamily="34" charset="0"/>
              </a:rPr>
              <a:t>Meningkatkan </a:t>
            </a:r>
            <a:r>
              <a:rPr lang="id-ID" sz="2400" dirty="0">
                <a:solidFill>
                  <a:srgbClr val="282828"/>
                </a:solidFill>
                <a:latin typeface="Raleway" panose="020B0003030101060003" pitchFamily="34" charset="0"/>
              </a:rPr>
              <a:t>citra penyelenggara pelayanan publik;</a:t>
            </a:r>
            <a:endParaRPr lang="en-US" sz="2400" dirty="0">
              <a:solidFill>
                <a:srgbClr val="282828"/>
              </a:solidFill>
              <a:latin typeface="Raleway" panose="020B0003030101060003" pitchFamily="34" charset="0"/>
            </a:endParaRPr>
          </a:p>
          <a:p>
            <a:pPr marL="457200" indent="-457200">
              <a:buClrTx/>
              <a:buFont typeface="+mj-lt"/>
              <a:buAutoNum type="arabicPeriod"/>
              <a:tabLst>
                <a:tab pos="2290763" algn="l"/>
              </a:tabLst>
            </a:pPr>
            <a:r>
              <a:rPr lang="id-ID" sz="2400" dirty="0" smtClean="0">
                <a:solidFill>
                  <a:srgbClr val="282828"/>
                </a:solidFill>
                <a:latin typeface="Raleway" panose="020B0003030101060003" pitchFamily="34" charset="0"/>
              </a:rPr>
              <a:t>Menjadi </a:t>
            </a:r>
            <a:r>
              <a:rPr lang="id-ID" sz="2400" dirty="0">
                <a:solidFill>
                  <a:srgbClr val="282828"/>
                </a:solidFill>
                <a:latin typeface="Raleway" panose="020B0003030101060003" pitchFamily="34" charset="0"/>
              </a:rPr>
              <a:t>sarana pertukaran pengalaman dan pembelajaran dalam rangka pengembangan Sistem </a:t>
            </a:r>
            <a:r>
              <a:rPr lang="id-ID" sz="2400" dirty="0" smtClean="0">
                <a:solidFill>
                  <a:srgbClr val="282828"/>
                </a:solidFill>
                <a:latin typeface="Raleway" panose="020B0003030101060003" pitchFamily="34" charset="0"/>
              </a:rPr>
              <a:t>Jarongan Informasi Pelayanan Publik Nasional (JIPPNAS</a:t>
            </a:r>
            <a:r>
              <a:rPr lang="id-ID" sz="2400" dirty="0" smtClean="0">
                <a:solidFill>
                  <a:srgbClr val="282828"/>
                </a:solidFill>
                <a:latin typeface="Raleway" panose="020B0003030101060003" pitchFamily="34" charset="0"/>
              </a:rPr>
              <a:t>).</a:t>
            </a:r>
            <a:endParaRPr lang="id-ID" sz="2400" dirty="0">
              <a:solidFill>
                <a:srgbClr val="282828"/>
              </a:solidFill>
              <a:latin typeface="Raleway" panose="020B000303010106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09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rgbClr val="FF0000"/>
                </a:solidFill>
                <a:latin typeface="Berlin Sans FB" pitchFamily="34" charset="0"/>
              </a:rPr>
              <a:t>KRITERIA</a:t>
            </a:r>
            <a:r>
              <a:rPr lang="id-ID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id-ID" dirty="0" smtClean="0">
                <a:solidFill>
                  <a:srgbClr val="FF0000"/>
                </a:solidFill>
                <a:latin typeface="Berlin Sans FB" pitchFamily="34" charset="0"/>
              </a:rPr>
              <a:t>INOVASI</a:t>
            </a:r>
            <a:endParaRPr lang="id-ID" dirty="0">
              <a:solidFill>
                <a:srgbClr val="FF0000"/>
              </a:solidFill>
              <a:latin typeface="Berlin Sans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412776"/>
            <a:ext cx="7274769" cy="4824536"/>
          </a:xfrm>
        </p:spPr>
        <p:txBody>
          <a:bodyPr>
            <a:noAutofit/>
          </a:bodyPr>
          <a:lstStyle/>
          <a:p>
            <a:pPr algn="just">
              <a:buClrTx/>
              <a:buFont typeface="+mj-lt"/>
              <a:buAutoNum type="arabicPeriod"/>
            </a:pPr>
            <a:r>
              <a:rPr lang="sv-SE" sz="2400" dirty="0" smtClean="0"/>
              <a:t>Memiliki </a:t>
            </a:r>
            <a:r>
              <a:rPr lang="sv-SE" sz="2400" dirty="0"/>
              <a:t>kebaruan, yaitu memperkenalkan gagasan yang </a:t>
            </a:r>
            <a:r>
              <a:rPr lang="sv-SE" sz="2400" dirty="0" smtClean="0"/>
              <a:t>unik,</a:t>
            </a:r>
            <a:r>
              <a:rPr lang="id-ID" sz="2400" dirty="0" smtClean="0"/>
              <a:t>pendekatan </a:t>
            </a:r>
            <a:r>
              <a:rPr lang="id-ID" sz="2400" dirty="0"/>
              <a:t>yang baru dalam penyelesaian masalah, atau </a:t>
            </a:r>
            <a:r>
              <a:rPr lang="id-ID" sz="2400" dirty="0" smtClean="0"/>
              <a:t>kebijakan dan </a:t>
            </a:r>
            <a:r>
              <a:rPr lang="id-ID" sz="2400" dirty="0"/>
              <a:t>desain pelaksanaan yang unik, atau modifikasi dari </a:t>
            </a:r>
            <a:r>
              <a:rPr lang="id-ID" sz="2400" dirty="0" smtClean="0"/>
              <a:t>inovasi pelayanan </a:t>
            </a:r>
            <a:r>
              <a:rPr lang="id-ID" sz="2400" dirty="0"/>
              <a:t>publik yang telah ada, dalam rangka </a:t>
            </a:r>
            <a:r>
              <a:rPr lang="id-ID" sz="2400" dirty="0" smtClean="0"/>
              <a:t>penyelenggaraan pelayanan </a:t>
            </a:r>
            <a:r>
              <a:rPr lang="id-ID" sz="2400" dirty="0"/>
              <a:t>publik;</a:t>
            </a:r>
          </a:p>
          <a:p>
            <a:pPr algn="just">
              <a:buClrTx/>
              <a:buFont typeface="+mj-lt"/>
              <a:buAutoNum type="arabicPeriod"/>
            </a:pPr>
            <a:r>
              <a:rPr lang="sv-SE" sz="2400" dirty="0" smtClean="0"/>
              <a:t>Efektif</a:t>
            </a:r>
            <a:r>
              <a:rPr lang="sv-SE" sz="2400" dirty="0"/>
              <a:t>, yaitu memperlihatkan hasil yang nyata dan memberikan </a:t>
            </a:r>
            <a:r>
              <a:rPr lang="sv-SE" sz="2400" dirty="0" smtClean="0"/>
              <a:t>solusi</a:t>
            </a:r>
            <a:r>
              <a:rPr lang="id-ID" sz="2400" dirty="0" smtClean="0"/>
              <a:t> dalam </a:t>
            </a:r>
            <a:r>
              <a:rPr lang="id-ID" sz="2400" dirty="0"/>
              <a:t>penyelesaian permasalahan;</a:t>
            </a:r>
          </a:p>
          <a:p>
            <a:pPr algn="just">
              <a:buClrTx/>
              <a:buFont typeface="+mj-lt"/>
              <a:buAutoNum type="arabicPeriod"/>
            </a:pPr>
            <a:r>
              <a:rPr lang="id-ID" sz="2400" dirty="0" smtClean="0"/>
              <a:t>Bermanfaat</a:t>
            </a:r>
            <a:r>
              <a:rPr lang="id-ID" sz="2400" dirty="0"/>
              <a:t>, yaitu menyelesaikan permasalahan yang </a:t>
            </a:r>
            <a:r>
              <a:rPr lang="id-ID" sz="2400" dirty="0" smtClean="0"/>
              <a:t>menjadi kepentingan </a:t>
            </a:r>
            <a:r>
              <a:rPr lang="id-ID" sz="2400" dirty="0"/>
              <a:t>dan perhatian publik</a:t>
            </a:r>
            <a:r>
              <a:rPr lang="id-ID" sz="2400" dirty="0" smtClean="0"/>
              <a:t>;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53236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75184"/>
          </a:xfrm>
        </p:spPr>
        <p:txBody>
          <a:bodyPr/>
          <a:lstStyle/>
          <a:p>
            <a:r>
              <a:rPr lang="id-ID" dirty="0" smtClean="0">
                <a:solidFill>
                  <a:srgbClr val="FF0000"/>
                </a:solidFill>
              </a:rPr>
              <a:t>Lanjutan.........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319" y="1628800"/>
            <a:ext cx="7130753" cy="3880773"/>
          </a:xfrm>
        </p:spPr>
        <p:txBody>
          <a:bodyPr>
            <a:normAutofit/>
          </a:bodyPr>
          <a:lstStyle/>
          <a:p>
            <a:pPr marL="457200" indent="-457200" algn="just">
              <a:buClrTx/>
              <a:buFont typeface="+mj-lt"/>
              <a:buAutoNum type="arabicPeriod" startAt="4"/>
            </a:pPr>
            <a:r>
              <a:rPr lang="id-ID" sz="2400" dirty="0"/>
              <a:t>Dapat ditransfer/direplikasi, yaitu dapat dan/atau telah dicontoh dan/atau menjadi rujukan dan/atau diterapkan oleh unit penyelenggara pelayanan publik lainnya;</a:t>
            </a:r>
          </a:p>
          <a:p>
            <a:pPr algn="just">
              <a:buClrTx/>
              <a:buFont typeface="+mj-lt"/>
              <a:buAutoNum type="arabicPeriod" startAt="4"/>
            </a:pPr>
            <a:r>
              <a:rPr lang="id-ID" sz="2400" dirty="0"/>
              <a:t>Berkelanjutan, yaitu mendapat jaminan terus dipertahankan yang diperlihatkan dalam bentuk dukungan program dan anggaran, tugas dan fungsi organisasi, serta hukum dan perundang-undangan.</a:t>
            </a:r>
            <a:endParaRPr lang="id-ID" sz="2400" dirty="0">
              <a:latin typeface="Berlin Sans FB" pitchFamily="34" charset="0"/>
            </a:endParaRPr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52834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3768" y="609600"/>
            <a:ext cx="4473544" cy="824816"/>
          </a:xfrm>
        </p:spPr>
        <p:txBody>
          <a:bodyPr/>
          <a:lstStyle/>
          <a:p>
            <a:r>
              <a:rPr lang="id-ID" dirty="0" smtClean="0">
                <a:solidFill>
                  <a:srgbClr val="FF0000"/>
                </a:solidFill>
              </a:rPr>
              <a:t>KATEGORI INOVASI</a:t>
            </a:r>
            <a:endParaRPr lang="id-ID" dirty="0">
              <a:solidFill>
                <a:srgbClr val="FF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51520" y="1628800"/>
            <a:ext cx="8138865" cy="4175138"/>
            <a:chOff x="2352995" y="1648391"/>
            <a:chExt cx="7544850" cy="3861634"/>
          </a:xfrm>
        </p:grpSpPr>
        <p:sp>
          <p:nvSpPr>
            <p:cNvPr id="5" name="Rounded Rectangle 4"/>
            <p:cNvSpPr/>
            <p:nvPr/>
          </p:nvSpPr>
          <p:spPr>
            <a:xfrm>
              <a:off x="4616750" y="4812158"/>
              <a:ext cx="2314421" cy="697867"/>
            </a:xfrm>
            <a:prstGeom prst="round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534988"/>
              <a:r>
                <a:rPr lang="en-US" sz="2000" b="1" dirty="0">
                  <a:solidFill>
                    <a:schemeClr val="bg1"/>
                  </a:solidFill>
                  <a:latin typeface="Raleway Medium" panose="020B0003030101060003" pitchFamily="34" charset="0"/>
                </a:rPr>
                <a:t>Tata </a:t>
              </a:r>
              <a:r>
                <a:rPr lang="en-US" sz="2000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Kelola</a:t>
              </a:r>
              <a:r>
                <a:rPr lang="en-US" sz="2000" b="1" dirty="0">
                  <a:solidFill>
                    <a:schemeClr val="bg1"/>
                  </a:solidFill>
                  <a:latin typeface="Raleway Medium" panose="020B0003030101060003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Pemerintahan</a:t>
              </a:r>
              <a:endParaRPr lang="en-US" sz="2000" b="1" dirty="0">
                <a:solidFill>
                  <a:schemeClr val="bg1"/>
                </a:solidFill>
                <a:latin typeface="Raleway Medium" panose="020B0003030101060003" pitchFamily="34" charset="0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2890482" y="4048792"/>
              <a:ext cx="2682517" cy="674952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534988"/>
              <a:r>
                <a:rPr lang="en-US" sz="2000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Pelayanan</a:t>
              </a:r>
              <a:r>
                <a:rPr lang="en-US" sz="2000" b="1" dirty="0">
                  <a:solidFill>
                    <a:schemeClr val="bg1"/>
                  </a:solidFill>
                  <a:latin typeface="Raleway Medium" panose="020B0003030101060003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Publik</a:t>
              </a:r>
              <a:r>
                <a:rPr lang="en-US" sz="2000" b="1" dirty="0">
                  <a:solidFill>
                    <a:schemeClr val="bg1"/>
                  </a:solidFill>
                  <a:latin typeface="Raleway Medium" panose="020B0003030101060003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Responsif</a:t>
              </a:r>
              <a:r>
                <a:rPr lang="en-US" sz="2000" b="1" dirty="0">
                  <a:solidFill>
                    <a:schemeClr val="bg1"/>
                  </a:solidFill>
                  <a:latin typeface="Raleway Medium" panose="020B0003030101060003" pitchFamily="34" charset="0"/>
                </a:rPr>
                <a:t> Gender</a:t>
              </a: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4275488" y="3230827"/>
              <a:ext cx="3039890" cy="691104"/>
            </a:xfrm>
            <a:prstGeom prst="roundRect">
              <a:avLst/>
            </a:prstGeom>
            <a:solidFill>
              <a:srgbClr val="CC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534988">
                <a:tabLst>
                  <a:tab pos="534988" algn="l"/>
                </a:tabLst>
              </a:pPr>
              <a:r>
                <a:rPr lang="en-US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Pertumbuhan</a:t>
              </a:r>
              <a:r>
                <a:rPr lang="en-US" b="1" dirty="0">
                  <a:solidFill>
                    <a:schemeClr val="bg1"/>
                  </a:solidFill>
                  <a:latin typeface="Raleway Medium" panose="020B0003030101060003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Ekonomi</a:t>
              </a:r>
              <a:r>
                <a:rPr lang="en-US" b="1" dirty="0">
                  <a:solidFill>
                    <a:schemeClr val="bg1"/>
                  </a:solidFill>
                  <a:latin typeface="Raleway Medium" panose="020B0003030101060003" pitchFamily="34" charset="0"/>
                </a:rPr>
                <a:t> </a:t>
              </a:r>
            </a:p>
            <a:p>
              <a:pPr marL="534988"/>
              <a:r>
                <a:rPr lang="en-US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dan</a:t>
              </a:r>
              <a:r>
                <a:rPr lang="en-US" b="1" dirty="0">
                  <a:solidFill>
                    <a:schemeClr val="bg1"/>
                  </a:solidFill>
                  <a:latin typeface="Raleway Medium" panose="020B0003030101060003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Kesempatan</a:t>
              </a:r>
              <a:r>
                <a:rPr lang="en-US" b="1" dirty="0">
                  <a:solidFill>
                    <a:schemeClr val="bg1"/>
                  </a:solidFill>
                  <a:latin typeface="Raleway Medium" panose="020B0003030101060003" pitchFamily="34" charset="0"/>
                </a:rPr>
                <a:t> </a:t>
              </a:r>
              <a:r>
                <a:rPr lang="en-US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Kerja</a:t>
              </a:r>
              <a:endParaRPr lang="en-US" b="1" dirty="0">
                <a:solidFill>
                  <a:schemeClr val="bg1"/>
                </a:solidFill>
                <a:latin typeface="Raleway Medium" panose="020B0003030101060003" pitchFamily="34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7498386" y="3230827"/>
              <a:ext cx="2399459" cy="681338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534988"/>
              <a:r>
                <a:rPr lang="en-US" sz="2000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Pemberdayaan</a:t>
              </a:r>
              <a:r>
                <a:rPr lang="en-US" sz="2000" b="1" dirty="0">
                  <a:solidFill>
                    <a:schemeClr val="bg1"/>
                  </a:solidFill>
                  <a:latin typeface="Raleway Medium" panose="020B0003030101060003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Masyarakat</a:t>
              </a:r>
              <a:endParaRPr lang="en-US" sz="2000" b="1" dirty="0">
                <a:solidFill>
                  <a:schemeClr val="bg1"/>
                </a:solidFill>
                <a:latin typeface="Raleway Medium" panose="020B0003030101060003" pitchFamily="34" charset="0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642408" y="1648391"/>
              <a:ext cx="3173324" cy="659581"/>
              <a:chOff x="4279900" y="1628591"/>
              <a:chExt cx="3173324" cy="659581"/>
            </a:xfrm>
          </p:grpSpPr>
          <p:sp>
            <p:nvSpPr>
              <p:cNvPr id="22" name="Rounded Rectangle 21"/>
              <p:cNvSpPr/>
              <p:nvPr/>
            </p:nvSpPr>
            <p:spPr>
              <a:xfrm>
                <a:off x="4279900" y="1628591"/>
                <a:ext cx="3173324" cy="659581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574675"/>
                <a:r>
                  <a:rPr lang="en-US" sz="2000" b="1" dirty="0" err="1">
                    <a:solidFill>
                      <a:schemeClr val="bg1"/>
                    </a:solidFill>
                    <a:latin typeface="Raleway Medium" panose="020B0003030101060003" pitchFamily="34" charset="0"/>
                  </a:rPr>
                  <a:t>Pengentasan</a:t>
                </a:r>
                <a:r>
                  <a:rPr lang="en-US" sz="2000" b="1" dirty="0">
                    <a:solidFill>
                      <a:schemeClr val="bg1"/>
                    </a:solidFill>
                    <a:latin typeface="Raleway Medium" panose="020B0003030101060003" pitchFamily="34" charset="0"/>
                  </a:rPr>
                  <a:t> </a:t>
                </a:r>
                <a:r>
                  <a:rPr lang="en-US" sz="2000" b="1" dirty="0" err="1">
                    <a:solidFill>
                      <a:schemeClr val="bg1"/>
                    </a:solidFill>
                    <a:latin typeface="Raleway Medium" panose="020B0003030101060003" pitchFamily="34" charset="0"/>
                  </a:rPr>
                  <a:t>Kemiskinan</a:t>
                </a:r>
                <a:endParaRPr lang="en-US" sz="2000" b="1" dirty="0">
                  <a:solidFill>
                    <a:schemeClr val="bg1"/>
                  </a:solidFill>
                  <a:latin typeface="Raleway Medium" panose="020B0003030101060003" pitchFamily="34" charset="0"/>
                </a:endParaRPr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4340187" y="1727283"/>
                <a:ext cx="459850" cy="45985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Arial Black" panose="020B0A04020102020204" pitchFamily="34" charset="0"/>
                  </a:rPr>
                  <a:t>1</a:t>
                </a:r>
              </a:p>
            </p:txBody>
          </p:sp>
        </p:grpSp>
        <p:sp>
          <p:nvSpPr>
            <p:cNvPr id="10" name="Rounded Rectangle 9"/>
            <p:cNvSpPr/>
            <p:nvPr/>
          </p:nvSpPr>
          <p:spPr>
            <a:xfrm>
              <a:off x="4121410" y="2421612"/>
              <a:ext cx="2018581" cy="671570"/>
            </a:xfrm>
            <a:prstGeom prst="round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534988"/>
              <a:r>
                <a:rPr lang="en-US" sz="2000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Pendidikan</a:t>
              </a:r>
              <a:endParaRPr lang="en-US" sz="2000" b="1" dirty="0">
                <a:solidFill>
                  <a:schemeClr val="bg1"/>
                </a:solidFill>
                <a:latin typeface="Raleway Medium" panose="020B0003030101060003" pitchFamily="34" charset="0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4197272" y="2523217"/>
              <a:ext cx="459850" cy="4598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6204434" y="2421612"/>
              <a:ext cx="1973007" cy="674952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534988"/>
              <a:r>
                <a:rPr lang="en-US" sz="2000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Kesehatan</a:t>
              </a:r>
              <a:endParaRPr lang="en-US" sz="2000" b="1" dirty="0">
                <a:solidFill>
                  <a:schemeClr val="bg1"/>
                </a:solidFill>
                <a:latin typeface="Raleway Medium" panose="020B0003030101060003" pitchFamily="34" charset="0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6272423" y="2535809"/>
              <a:ext cx="459850" cy="4598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2352995" y="3213869"/>
              <a:ext cx="1844277" cy="681337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534988"/>
              <a:r>
                <a:rPr lang="en-US" sz="2000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Ketahanan</a:t>
              </a:r>
              <a:r>
                <a:rPr lang="en-US" sz="2000" b="1" dirty="0">
                  <a:solidFill>
                    <a:schemeClr val="bg1"/>
                  </a:solidFill>
                  <a:latin typeface="Raleway Medium" panose="020B0003030101060003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Pangan</a:t>
              </a:r>
              <a:endParaRPr lang="en-US" sz="2000" b="1" dirty="0">
                <a:solidFill>
                  <a:schemeClr val="bg1"/>
                </a:solidFill>
                <a:latin typeface="Raleway Medium" panose="020B0003030101060003" pitchFamily="34" charset="0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430633" y="3328766"/>
              <a:ext cx="459850" cy="4598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4340187" y="3346453"/>
              <a:ext cx="459850" cy="4598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7585807" y="3322212"/>
              <a:ext cx="459850" cy="4598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2967511" y="4156343"/>
              <a:ext cx="459850" cy="4598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5676900" y="4056194"/>
              <a:ext cx="3898379" cy="674953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574675"/>
              <a:r>
                <a:rPr lang="en-US" sz="2000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Perlindungan</a:t>
              </a:r>
              <a:r>
                <a:rPr lang="en-US" sz="2000" b="1" dirty="0">
                  <a:solidFill>
                    <a:schemeClr val="bg1"/>
                  </a:solidFill>
                  <a:latin typeface="Raleway Medium" panose="020B0003030101060003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dan</a:t>
              </a:r>
              <a:r>
                <a:rPr lang="en-US" sz="2000" b="1" dirty="0">
                  <a:solidFill>
                    <a:schemeClr val="bg1"/>
                  </a:solidFill>
                  <a:latin typeface="Raleway Medium" panose="020B0003030101060003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Pelestarian</a:t>
              </a:r>
              <a:r>
                <a:rPr lang="en-US" sz="2000" b="1" dirty="0">
                  <a:solidFill>
                    <a:schemeClr val="bg1"/>
                  </a:solidFill>
                  <a:latin typeface="Raleway Medium" panose="020B0003030101060003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Lingkungan</a:t>
              </a:r>
              <a:r>
                <a:rPr lang="en-US" sz="2000" b="1" dirty="0">
                  <a:solidFill>
                    <a:schemeClr val="bg1"/>
                  </a:solidFill>
                  <a:latin typeface="Raleway Medium" panose="020B0003030101060003" pitchFamily="34" charset="0"/>
                </a:rPr>
                <a:t> </a:t>
              </a:r>
              <a:r>
                <a:rPr lang="en-US" sz="2000" b="1" dirty="0" err="1">
                  <a:solidFill>
                    <a:schemeClr val="bg1"/>
                  </a:solidFill>
                  <a:latin typeface="Raleway Medium" panose="020B0003030101060003" pitchFamily="34" charset="0"/>
                </a:rPr>
                <a:t>Hidup</a:t>
              </a:r>
              <a:r>
                <a:rPr lang="en-US" sz="2000" b="1" dirty="0">
                  <a:solidFill>
                    <a:schemeClr val="bg1"/>
                  </a:solidFill>
                  <a:latin typeface="Raleway Medium" panose="020B0003030101060003" pitchFamily="34" charset="0"/>
                </a:rPr>
                <a:t> </a:t>
              </a:r>
            </a:p>
          </p:txBody>
        </p:sp>
        <p:sp>
          <p:nvSpPr>
            <p:cNvPr id="20" name="Oval 19"/>
            <p:cNvSpPr/>
            <p:nvPr/>
          </p:nvSpPr>
          <p:spPr>
            <a:xfrm>
              <a:off x="5758672" y="4157657"/>
              <a:ext cx="459850" cy="4598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21" name="Oval 20"/>
            <p:cNvSpPr/>
            <p:nvPr/>
          </p:nvSpPr>
          <p:spPr>
            <a:xfrm>
              <a:off x="4683851" y="4931166"/>
              <a:ext cx="459850" cy="4598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380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accent5">
                    <a:lumMod val="75000"/>
                  </a:schemeClr>
                </a:solidFill>
              </a:rPr>
              <a:t>PENDAFTARAN </a:t>
            </a:r>
            <a:endParaRPr lang="id-ID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412776"/>
            <a:ext cx="6698705" cy="1728192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3600" dirty="0" err="1">
                <a:solidFill>
                  <a:srgbClr val="002060"/>
                </a:solidFill>
                <a:latin typeface="Raleway Medium" panose="020B0003030101060003" pitchFamily="34" charset="0"/>
              </a:rPr>
              <a:t>Pendaftaran</a:t>
            </a:r>
            <a:r>
              <a:rPr lang="en-US" sz="3600" dirty="0">
                <a:solidFill>
                  <a:srgbClr val="002060"/>
                </a:solidFill>
                <a:latin typeface="Raleway Medium" panose="020B0003030101060003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Raleway Medium" panose="020B0003030101060003" pitchFamily="34" charset="0"/>
              </a:rPr>
              <a:t>hanya</a:t>
            </a:r>
            <a:r>
              <a:rPr lang="en-US" sz="3600" dirty="0">
                <a:solidFill>
                  <a:srgbClr val="002060"/>
                </a:solidFill>
                <a:latin typeface="Raleway Medium" panose="020B0003030101060003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Raleway Medium" panose="020B0003030101060003" pitchFamily="34" charset="0"/>
              </a:rPr>
              <a:t>melalui</a:t>
            </a:r>
            <a:r>
              <a:rPr lang="en-US" sz="3600" dirty="0">
                <a:solidFill>
                  <a:srgbClr val="002060"/>
                </a:solidFill>
                <a:latin typeface="Raleway Medium" panose="020B0003030101060003" pitchFamily="34" charset="0"/>
              </a:rPr>
              <a:t> </a:t>
            </a:r>
            <a:r>
              <a:rPr lang="en-US" sz="3600" dirty="0" smtClean="0">
                <a:solidFill>
                  <a:srgbClr val="002060"/>
                </a:solidFill>
                <a:latin typeface="Raleway Medium" panose="020B0003030101060003" pitchFamily="34" charset="0"/>
              </a:rPr>
              <a:t>web</a:t>
            </a:r>
            <a:r>
              <a:rPr lang="id-ID" sz="3600" dirty="0" smtClean="0">
                <a:solidFill>
                  <a:srgbClr val="002060"/>
                </a:solidFill>
                <a:latin typeface="Raleway Medium" panose="020B0003030101060003" pitchFamily="34" charset="0"/>
              </a:rPr>
              <a:t>:</a:t>
            </a:r>
            <a:r>
              <a:rPr lang="en-US" sz="3600" dirty="0" smtClean="0">
                <a:solidFill>
                  <a:srgbClr val="002060"/>
                </a:solidFill>
                <a:latin typeface="Raleway Medium" panose="020B0003030101060003" pitchFamily="34" charset="0"/>
              </a:rPr>
              <a:t> </a:t>
            </a:r>
            <a:r>
              <a:rPr lang="en-US" sz="3600" b="1" i="1" dirty="0">
                <a:solidFill>
                  <a:srgbClr val="002060"/>
                </a:solidFill>
                <a:latin typeface="Raleway Medium" panose="020B0003030101060003" pitchFamily="34" charset="0"/>
              </a:rPr>
              <a:t>https://</a:t>
            </a:r>
            <a:r>
              <a:rPr lang="en-US" sz="3600" b="1" i="1" dirty="0" smtClean="0">
                <a:solidFill>
                  <a:srgbClr val="002060"/>
                </a:solidFill>
                <a:latin typeface="Raleway Medium" panose="020B0003030101060003" pitchFamily="34" charset="0"/>
              </a:rPr>
              <a:t>sinovik.menpan.go.id</a:t>
            </a:r>
            <a:endParaRPr lang="id-ID" sz="3600" b="1" i="1" dirty="0" smtClean="0">
              <a:solidFill>
                <a:srgbClr val="002060"/>
              </a:solidFill>
              <a:latin typeface="Raleway Medium" panose="020B0003030101060003" pitchFamily="34" charset="0"/>
            </a:endParaRPr>
          </a:p>
          <a:p>
            <a:pPr marL="0" lvl="0" indent="0">
              <a:buNone/>
            </a:pPr>
            <a:r>
              <a:rPr lang="id-ID" sz="3200" dirty="0">
                <a:solidFill>
                  <a:srgbClr val="FF0000"/>
                </a:solidFill>
                <a:latin typeface="Raleway Medium" panose="020B0003030101060003" pitchFamily="34" charset="0"/>
              </a:rPr>
              <a:t>s</a:t>
            </a:r>
            <a:r>
              <a:rPr lang="id-ID" sz="3200" dirty="0" smtClean="0">
                <a:solidFill>
                  <a:srgbClr val="FF0000"/>
                </a:solidFill>
                <a:latin typeface="Raleway Medium" panose="020B0003030101060003" pitchFamily="34" charset="0"/>
              </a:rPr>
              <a:t>.d 21 April 2019</a:t>
            </a:r>
            <a:endParaRPr lang="en-US" sz="3200" dirty="0">
              <a:solidFill>
                <a:srgbClr val="FF0000"/>
              </a:solidFill>
              <a:latin typeface="Raleway Medium" panose="020B0003030101060003" pitchFamily="34" charset="0"/>
            </a:endParaRPr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7301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379</TotalTime>
  <Words>308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Arial Black</vt:lpstr>
      <vt:lpstr>Berlin Sans FB</vt:lpstr>
      <vt:lpstr>Calibri</vt:lpstr>
      <vt:lpstr>Raleway</vt:lpstr>
      <vt:lpstr>Raleway Medium</vt:lpstr>
      <vt:lpstr>Trebuchet MS</vt:lpstr>
      <vt:lpstr>Wingdings 3</vt:lpstr>
      <vt:lpstr>Facet</vt:lpstr>
      <vt:lpstr>KOMPETISI INOVASI PELAYANAN PUBLIK TAHUN 2019</vt:lpstr>
      <vt:lpstr>DASAR PELAKSANAAN</vt:lpstr>
      <vt:lpstr>Apa itu INOVASI PELAYANAN PUBLIK?</vt:lpstr>
      <vt:lpstr>TUJUAN </vt:lpstr>
      <vt:lpstr>KRITERIA INOVASI</vt:lpstr>
      <vt:lpstr>Lanjutan.........</vt:lpstr>
      <vt:lpstr>KATEGORI INOVASI</vt:lpstr>
      <vt:lpstr>PENDAFTARAN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KOMPETISI INOVASI PELAYANAN PUBLIK TAHUN 2017</dc:title>
  <dc:creator>user</dc:creator>
  <cp:lastModifiedBy>user</cp:lastModifiedBy>
  <cp:revision>19</cp:revision>
  <cp:lastPrinted>2019-03-18T04:58:28Z</cp:lastPrinted>
  <dcterms:created xsi:type="dcterms:W3CDTF">2017-02-03T14:46:38Z</dcterms:created>
  <dcterms:modified xsi:type="dcterms:W3CDTF">2019-03-18T08:06:21Z</dcterms:modified>
</cp:coreProperties>
</file>